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  <p:sldMasterId id="2147483649" r:id="rId2"/>
  </p:sldMasterIdLst>
  <p:notesMasterIdLst>
    <p:notesMasterId r:id="rId14"/>
  </p:notesMasterIdLst>
  <p:sldIdLst>
    <p:sldId id="256" r:id="rId3"/>
    <p:sldId id="258" r:id="rId4"/>
    <p:sldId id="266" r:id="rId5"/>
    <p:sldId id="265" r:id="rId6"/>
    <p:sldId id="267" r:id="rId7"/>
    <p:sldId id="269" r:id="rId8"/>
    <p:sldId id="270" r:id="rId9"/>
    <p:sldId id="276" r:id="rId10"/>
    <p:sldId id="274" r:id="rId11"/>
    <p:sldId id="275" r:id="rId12"/>
    <p:sldId id="259" r:id="rId13"/>
  </p:sldIdLst>
  <p:sldSz cx="12192000" cy="6858000"/>
  <p:notesSz cx="6858000" cy="9872663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170" autoAdjust="0"/>
  </p:normalViewPr>
  <p:slideViewPr>
    <p:cSldViewPr snapToGrid="0">
      <p:cViewPr varScale="1">
        <p:scale>
          <a:sx n="90" d="100"/>
          <a:sy n="90" d="100"/>
        </p:scale>
        <p:origin x="1272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9AA1-C541-4E62-87A5-3445A943688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51220"/>
            <a:ext cx="548640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71800" cy="495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377317"/>
            <a:ext cx="2971800" cy="495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692BC-95CD-49EB-A80F-61093A97E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24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92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5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51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1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13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90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3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6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83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6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022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679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047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13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516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14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232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264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942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187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27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9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170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7769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668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8869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14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6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5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63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47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0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7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5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956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07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433345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Х</a:t>
            </a:r>
            <a:r>
              <a:rPr kumimoji="0" lang="ru-RU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алықаралық</a:t>
            </a:r>
            <a:r>
              <a:rPr kumimoji="0" lang="ru-RU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салық салу </a:t>
            </a:r>
            <a:r>
              <a:rPr kumimoji="0" lang="ru-RU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бойынша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</a:t>
            </a:r>
            <a:r>
              <a:rPr lang="ru-RU" sz="14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  <a:r>
              <a:rPr lang="en-US" sz="1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</a:t>
            </a:r>
          </a:p>
        </p:txBody>
      </p:sp>
    </p:spTree>
    <p:extLst>
      <p:ext uri="{BB962C8B-B14F-4D97-AF65-F5344CB8AC3E}">
        <p14:creationId xmlns:p14="http://schemas.microsoft.com/office/powerpoint/2010/main" val="3277217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0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Резидент емес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мекеменің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Республикасындағы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93469" y="638242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BA5ADA1-87FA-937C-C09E-4E0E6B020460}"/>
              </a:ext>
            </a:extLst>
          </p:cNvPr>
          <p:cNvSpPr/>
          <p:nvPr/>
        </p:nvSpPr>
        <p:spPr>
          <a:xfrm>
            <a:off x="219808" y="1078581"/>
            <a:ext cx="11816861" cy="4974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Республикасында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бейрезидент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қызметін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асырудың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басталу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күнін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нақтылау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6B006-6A0E-DA49-58FA-6740C0AC4B53}"/>
              </a:ext>
            </a:extLst>
          </p:cNvPr>
          <p:cNvSpPr txBox="1"/>
          <p:nvPr/>
        </p:nvSpPr>
        <p:spPr>
          <a:xfrm>
            <a:off x="53854" y="1970665"/>
            <a:ext cx="5883514" cy="6350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Осы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Кодексті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бейрезиденттің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асыруы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басталған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танылады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мыналарға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бірлескен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шеңберінде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жұмыстарды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орындауға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көрсетуге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атынан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іс-әрекеттер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жасауға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өкілеттік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беруге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тауарларды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сатып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жұмыстарды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көрсетілетін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сатып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келген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келесі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жасасу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асыру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бірінші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еңбек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жасасу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 Осы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тармақтың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бірінші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бөлігінің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тармақшаларында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көрсетілген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келісімнің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талаптарын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резидент емес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тұлға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резидент емес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қызметкер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де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жалданған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персонал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келген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бейрезиденттің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осы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баптың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1-тармағының 3)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тармақшаларында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көрсетілген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асыру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құқығын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куәландыратын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құжат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күшіне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енген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жағдайларда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асырылады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42800" y="2594459"/>
            <a:ext cx="59150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асыру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басталған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бөлігінде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даулардың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туындауына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мұндай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күннен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күнге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қысқартылды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1" y="1575993"/>
            <a:ext cx="5991225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lnSpc>
                <a:spcPct val="114000"/>
              </a:lnSpc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Қолданыстағы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редакция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211033" y="1575993"/>
            <a:ext cx="5711337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lnSpc>
                <a:spcPct val="114000"/>
              </a:lnSpc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ЖСК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редакциясындағы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</a:t>
            </a: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038849" y="1676400"/>
            <a:ext cx="10353" cy="507115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761D739-88B2-48FE-B1F0-B729C0E36DAC}"/>
              </a:ext>
            </a:extLst>
          </p:cNvPr>
          <p:cNvSpPr txBox="1"/>
          <p:nvPr/>
        </p:nvSpPr>
        <p:spPr>
          <a:xfrm>
            <a:off x="6096000" y="3889298"/>
            <a:ext cx="5820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жасалған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мекеменің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танылады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092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салық салу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244718" y="988590"/>
            <a:ext cx="11702561" cy="3946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kk-KZ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 55 салық конвенция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жасасты</a:t>
            </a: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BCD86C-66AE-463F-9374-424E13F59FB4}"/>
              </a:ext>
            </a:extLst>
          </p:cNvPr>
          <p:cNvSpPr txBox="1"/>
          <p:nvPr/>
        </p:nvSpPr>
        <p:spPr>
          <a:xfrm>
            <a:off x="74402" y="1442933"/>
            <a:ext cx="322360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Ұлыбритания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Ирландия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Канада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Қытай</a:t>
            </a: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Халық</a:t>
            </a: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Республикасы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Бельгия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Корольдігі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Нидерланд</a:t>
            </a: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Корольдігі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Сауд</a:t>
            </a: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Арабиясы</a:t>
            </a: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Корольдігі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Латвия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Республикасы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Литва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Республикасы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Люксембург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Біріккен</a:t>
            </a: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Араб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Әмірліктері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Үндістан</a:t>
            </a: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Республикасы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Корея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Республикасы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Польша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Республикасы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Сербия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Республикасы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Сингапур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Республикасы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Словения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Республикасы</a:t>
            </a: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Ресей</a:t>
            </a: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Федерациясы</a:t>
            </a:r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E9EE19-6750-4201-8C04-C0FD062D41B9}"/>
              </a:ext>
            </a:extLst>
          </p:cNvPr>
          <p:cNvSpPr txBox="1"/>
          <p:nvPr/>
        </p:nvSpPr>
        <p:spPr>
          <a:xfrm>
            <a:off x="3143892" y="1443414"/>
            <a:ext cx="312954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kern="100" dirty="0">
                <a:solidFill>
                  <a:srgbClr val="00206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Словакия </a:t>
            </a:r>
            <a:r>
              <a:rPr lang="ru-RU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 Украина</a:t>
            </a:r>
            <a:b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 Финляндия </a:t>
            </a:r>
            <a:r>
              <a:rPr lang="ru-RU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 Франция </a:t>
            </a:r>
            <a:r>
              <a:rPr lang="ru-RU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Жапония</a:t>
            </a:r>
            <a: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Австрия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Әзербайжан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Венгрия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Вьетнам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Грузия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Иран Ислам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Пәкістан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Ислам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Катар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Испания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Корольдігі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Норвегия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Корольдігі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Швеция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Корольдігі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Қырғыз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Македония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Малазия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Моңғолия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BE0888-056A-4DA3-A01E-5168A0E1D3A5}"/>
              </a:ext>
            </a:extLst>
          </p:cNvPr>
          <p:cNvSpPr txBox="1"/>
          <p:nvPr/>
        </p:nvSpPr>
        <p:spPr>
          <a:xfrm>
            <a:off x="6695446" y="1383275"/>
            <a:ext cx="322360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Армения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Беларусь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Болгария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Италия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Кипр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Молдова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Тәжікстан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Өзбекстан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Хорватия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Румыния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Америка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Құрама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Штаттары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Түркия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Түрікменстан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Германия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Федеративтік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Чехия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Швейцария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Эстония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Сары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түспен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бөлінген,көпжақты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Конвенцияның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ережелерін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қолданылатын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елдер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endParaRPr lang="ru-RU" sz="1600" kern="100" dirty="0">
              <a:solidFill>
                <a:srgbClr val="002060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701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салық салу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44340" y="1510008"/>
            <a:ext cx="10491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млн. </a:t>
            </a:r>
            <a:r>
              <a:rPr lang="ru-RU" sz="1200" b="1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теңге</a:t>
            </a:r>
            <a:endParaRPr lang="ru-RU" sz="1200" i="1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20862"/>
              </p:ext>
            </p:extLst>
          </p:nvPr>
        </p:nvGraphicFramePr>
        <p:xfrm>
          <a:off x="254603" y="1754478"/>
          <a:ext cx="11538936" cy="1742839"/>
        </p:xfrm>
        <a:graphic>
          <a:graphicData uri="http://schemas.openxmlformats.org/drawingml/2006/table">
            <a:tbl>
              <a:tblPr/>
              <a:tblGrid>
                <a:gridCol w="1339829">
                  <a:extLst>
                    <a:ext uri="{9D8B030D-6E8A-4147-A177-3AD203B41FA5}">
                      <a16:colId xmlns:a16="http://schemas.microsoft.com/office/drawing/2014/main" val="2820564501"/>
                    </a:ext>
                  </a:extLst>
                </a:gridCol>
                <a:gridCol w="2519148">
                  <a:extLst>
                    <a:ext uri="{9D8B030D-6E8A-4147-A177-3AD203B41FA5}">
                      <a16:colId xmlns:a16="http://schemas.microsoft.com/office/drawing/2014/main" val="3984918157"/>
                    </a:ext>
                  </a:extLst>
                </a:gridCol>
                <a:gridCol w="2156582">
                  <a:extLst>
                    <a:ext uri="{9D8B030D-6E8A-4147-A177-3AD203B41FA5}">
                      <a16:colId xmlns:a16="http://schemas.microsoft.com/office/drawing/2014/main" val="1823212674"/>
                    </a:ext>
                  </a:extLst>
                </a:gridCol>
                <a:gridCol w="2378880">
                  <a:extLst>
                    <a:ext uri="{9D8B030D-6E8A-4147-A177-3AD203B41FA5}">
                      <a16:colId xmlns:a16="http://schemas.microsoft.com/office/drawing/2014/main" val="3894574452"/>
                    </a:ext>
                  </a:extLst>
                </a:gridCol>
                <a:gridCol w="3144497">
                  <a:extLst>
                    <a:ext uri="{9D8B030D-6E8A-4147-A177-3AD203B41FA5}">
                      <a16:colId xmlns:a16="http://schemas.microsoft.com/office/drawing/2014/main" val="2672952489"/>
                    </a:ext>
                  </a:extLst>
                </a:gridCol>
              </a:tblGrid>
              <a:tr h="6504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Жыл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Бейрезиденттер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саны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Бейрезиденттердің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кірістері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Салық 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салудан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босатылған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кірістер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460165"/>
                  </a:ext>
                </a:extLst>
              </a:tr>
              <a:tr h="532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абыс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сомасы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Салық 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сомасы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765988"/>
                  </a:ext>
                </a:extLst>
              </a:tr>
              <a:tr h="288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44 124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070 401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430 805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2 608 082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990610"/>
                  </a:ext>
                </a:extLst>
              </a:tr>
              <a:tr h="271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52142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5 726457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365 432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2 260 140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310776"/>
                  </a:ext>
                </a:extLst>
              </a:tr>
            </a:tbl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244718" y="976920"/>
            <a:ext cx="11712913" cy="6267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ҚР-да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көрсетуден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ҚР-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дағы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табыс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көздерінен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бейрезиденттерге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төленетін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төлемдер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мәліметтер</a:t>
            </a: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07649" y="4224828"/>
            <a:ext cx="5639630" cy="764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lnSpc>
                <a:spcPct val="114000"/>
              </a:lnSpc>
              <a:buClr>
                <a:srgbClr val="000000"/>
              </a:buClr>
              <a:tabLst>
                <a:tab pos="10281920" algn="l"/>
              </a:tabLst>
              <a:defRPr/>
            </a:pPr>
            <a:endParaRPr lang="kk-KZ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4" algn="ctr">
              <a:lnSpc>
                <a:spcPct val="114000"/>
              </a:lnSpc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kk-KZ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аңды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тұлға</a:t>
            </a: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9783" y="4630032"/>
            <a:ext cx="5412402" cy="1680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lnSpc>
                <a:spcPct val="114000"/>
              </a:lnSpc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lnSpc>
                <a:spcPct val="114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айлық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183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астам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ҚР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lvl="4" indent="-285750">
              <a:lnSpc>
                <a:spcPct val="114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ҚР-да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емес,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бірақ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өмірлік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мүдделер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орталығы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саналады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106351" y="4383473"/>
            <a:ext cx="523" cy="2364077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185445" y="486224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ҚР-да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орналасқан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заңнамасына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ҚР-да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тиімді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ауыстырған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255070" y="3628888"/>
            <a:ext cx="11702561" cy="504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ҚР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резиденттері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табылады</a:t>
            </a: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55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Х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алықаралық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салық салу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244719" y="1048729"/>
            <a:ext cx="11702561" cy="504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Бейрезиденттерге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тұрақты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мекеме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салық салу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5551" y="1653437"/>
            <a:ext cx="1162173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ҚР-да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мекемені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тіркейтін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болса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онда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кәдімгі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тұлға-резиденттер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сияқты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салу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бірақ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оған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15% ставка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таза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табысқа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төлейді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құрайды,егер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мұндай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ҚР-да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асырса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алаңы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ұңғыма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шеберхана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т. б.)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мерзімдеріне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қарамастан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тәуелді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агент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арқылы-бейрезиденттің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атынан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ҚР-да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компания);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персоналы ҚР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ай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5551" y="5240744"/>
            <a:ext cx="116217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7731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Х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алықаралық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салық салу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244719" y="1048729"/>
            <a:ext cx="11702561" cy="504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Бейрезиденттерге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салық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агенті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салық салу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7351" y="1673006"/>
            <a:ext cx="1160992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Бейрезиденттерге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салу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Пассивті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сыйақылар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роялти)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сақтандырудан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түскен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15%;</a:t>
            </a:r>
          </a:p>
          <a:p>
            <a:pPr algn="just"/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сақтандырудан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түскен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5%;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ЖСҚ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тұлғалардың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10%;</a:t>
            </a:r>
          </a:p>
          <a:p>
            <a:pPr algn="just"/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жағдайларда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оффшорлық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20%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ҚР-да салық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салуға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жататын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Республикасындағы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көздерден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бейрезиденттер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тізбесі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кеңейтілді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Республикасында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жерлерде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көрсетуден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дизайнерлік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жарнамалық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рейтингтік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Анықтама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НП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түсіндірмелеріне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отандық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компаниялар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сирек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көрсетеді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резидентрезстерге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салмай-ақ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соманы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төлеуге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әкеледі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2021-2023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кезеңінде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рейтингтік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32 млрд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салықсыз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төленді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Салықтың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болжамды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6,4 млрд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Жарнамалық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осындай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тек 1 НП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млрд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төленді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Салықтың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болжамды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1,8 млрд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ай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өткеннен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қанағаттандырылмаған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аванстар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ай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өткеннен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төленбеген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экспорт (ҚР ҰБ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шетелдік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банктегі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шоттарға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бейрезиденттің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мерзімдерде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қайтармаған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қарызы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(ҚР ҰБ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Анықтама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Капиталды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шығаруға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елге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ақшаны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қайтаруды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ынталандыруға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күресте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ҰБ ҚР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резиденттері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қайтарылмаған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қарыздарға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салу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әзірледі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Тек 2022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1тоқсан 2024 ж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бейрезиденттердің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қайтармаған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қарызы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3,6 млрд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долларды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343841" y="64477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7808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Х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алықаралық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салық салу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244719" y="1048729"/>
            <a:ext cx="11702561" cy="504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kk-KZ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алықаралық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конвенцияларға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бейрезиденттерге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салық салу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4716" y="1586128"/>
            <a:ext cx="1170256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Қосарланған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болдырмау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босатылуы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пассивті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(роялти,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дивидендтер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таза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табысқа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КТС,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сыйақылар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төмендетілген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қолданылуы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6561" y="3525119"/>
            <a:ext cx="5861117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бейрезиденттің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резиденттігін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растайтын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ұсынуы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келісімдеріне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көпжақты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Конвенцияға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базасының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бұлыңғырлануына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жалтаруына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MLI)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іс-қимыл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тест (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пассивті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табылуы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81135" y="3617451"/>
            <a:ext cx="55661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төмендетілген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(2%, 5%, 10%, 15%);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рәсімі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244715" y="2682778"/>
            <a:ext cx="5752963" cy="6910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Конвенция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ережелерін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бетінше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қолдану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шарттары</a:t>
            </a: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6381135" y="2691851"/>
            <a:ext cx="5566141" cy="6910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Конвенция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ережелерін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қолдану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тәсілі</a:t>
            </a: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416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Х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алықарлық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салық салу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174746" y="1030640"/>
            <a:ext cx="11842507" cy="3946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Төлем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көзінен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ұсталған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КТС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бюджетінен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қайтару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9942" y="1527513"/>
            <a:ext cx="118726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бейрезиденттің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ҚР-да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ҚР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нормаларына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қайшы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қаралатын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жүргізілгеннен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(30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шығарылатын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139942" y="2932218"/>
            <a:ext cx="11842507" cy="3946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Бейрезиденттен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ұсталған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9942" y="3364765"/>
            <a:ext cx="118726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анықтамасы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ҚР-да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анықтама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өтінішпен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жүгінеді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күнтізбелік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139941" y="4841710"/>
            <a:ext cx="11842507" cy="3946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конвенциясы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шеңберіндегі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келісу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рәсімі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74746" y="5338583"/>
            <a:ext cx="118726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аумағында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салық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келіспеген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рәсімін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құзыретті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құқылы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527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0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ЖСК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шешілген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мәселелер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93469" y="638242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dirty="0">
                <a:solidFill>
                  <a:prstClr val="black">
                    <a:tint val="75000"/>
                  </a:prstClr>
                </a:solidFill>
                <a:latin typeface="Calibri"/>
              </a:rPr>
              <a:t>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BA5ADA1-87FA-937C-C09E-4E0E6B020460}"/>
              </a:ext>
            </a:extLst>
          </p:cNvPr>
          <p:cNvSpPr/>
          <p:nvPr/>
        </p:nvSpPr>
        <p:spPr>
          <a:xfrm>
            <a:off x="219808" y="1078581"/>
            <a:ext cx="11816861" cy="4974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Роялти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термині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бағдарламалық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ету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бөлігінде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6B006-6A0E-DA49-58FA-6740C0AC4B53}"/>
              </a:ext>
            </a:extLst>
          </p:cNvPr>
          <p:cNvSpPr txBox="1"/>
          <p:nvPr/>
        </p:nvSpPr>
        <p:spPr>
          <a:xfrm>
            <a:off x="-1" y="2691619"/>
            <a:ext cx="5883514" cy="2359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Роялти-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зияткерлік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меншік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объектісіне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мүліктік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айрықша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құқықтарды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ішінара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сатуды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патенттерді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тауар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белгілерін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да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осыған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ұқсас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құқықтарды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пайдалануды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пайдалану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құқығын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қоспағанда,авторлық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құқықтарды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бағдарламалық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етуді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сызбаларды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модельдерді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пайдалану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пайдалану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төлем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46560" y="2691619"/>
            <a:ext cx="5915025" cy="3811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ҚР ҰБ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ұсынысына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роялти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термині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бағдарламалық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етуді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пайдалану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қосалқы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қызметтердің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роялтиін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тану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бөлігінде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пысықталды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ретте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роялти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жаңа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нұсқаға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жаңартусыз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БҚ-да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қателерді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түзету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көмекші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төлемдер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танылмайды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Егер роялти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төлемдер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көмекші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төлемдерден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бөлінбей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жүргізілсе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төлем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сомасы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салық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салуға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жатады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Анықтама: ЭЫДҰ-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ның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модельдік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конвенцияға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түсініктемелерінің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11.6-тармағына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егер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алайда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ұсынылатын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бөліктердің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бірі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шарттың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мақсатын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білдірсе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ал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бөліктер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тек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көмекші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маңызды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емес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сипатта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болса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онда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бөлікке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қолданылатын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режим,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әдетте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өтемнің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қолданылуы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керек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1" y="1575993"/>
            <a:ext cx="5991225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lnSpc>
                <a:spcPct val="114000"/>
              </a:lnSpc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Қолданыстағы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редакция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211033" y="1575993"/>
            <a:ext cx="5711337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lnSpc>
                <a:spcPct val="114000"/>
              </a:lnSpc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ЖСК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редакциясындағы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</a:t>
            </a: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038849" y="1676400"/>
            <a:ext cx="10353" cy="507115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72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0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ЖСК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шешілген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мәселелер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93469" y="638242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BA5ADA1-87FA-937C-C09E-4E0E6B020460}"/>
              </a:ext>
            </a:extLst>
          </p:cNvPr>
          <p:cNvSpPr/>
          <p:nvPr/>
        </p:nvSpPr>
        <p:spPr>
          <a:xfrm>
            <a:off x="219808" y="1078581"/>
            <a:ext cx="11816861" cy="4974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Роялти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термині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бағдарламалық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ету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бөлігінде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6B006-6A0E-DA49-58FA-6740C0AC4B53}"/>
              </a:ext>
            </a:extLst>
          </p:cNvPr>
          <p:cNvSpPr txBox="1"/>
          <p:nvPr/>
        </p:nvSpPr>
        <p:spPr>
          <a:xfrm>
            <a:off x="-1" y="2691619"/>
            <a:ext cx="5883514" cy="2852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Роялти-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өнеркәсіптік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жабдықты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бербоут-чартер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димайз-чартер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алынған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теңіз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кемелерін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димайз-чартер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алынған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әуе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кемелерін,сондай-ақ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сауда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ғылыми-зерттеу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жабдықтарын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пайдаланғаны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пайдалану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төлем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ноу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зауды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пайдалану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кинофильмдерді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бейнефильмдерді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пайдалану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пайдалану,дыбыс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жазу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жазу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құралдары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құқығы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46560" y="2691619"/>
            <a:ext cx="5915025" cy="3318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Өнеркәсіптік,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коммерциялық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,-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жабдықтарды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пайдалану,оның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теңіз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әуе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кемесін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пысықталды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Енді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кемелерді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түрлері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жоқ,өйткені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тәжірибеде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бар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жалдау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шартының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түрлерін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қамту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мүмкін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емес</a:t>
            </a:r>
          </a:p>
          <a:p>
            <a:pPr marL="0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Анықтама: 2021-2024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жылдар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аралығындағы</a:t>
            </a:r>
            <a:r>
              <a:rPr lang="en-US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кезеңде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кәсіпорындар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әуе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кемесін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экипажсыз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жалға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алғаны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179294 млн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салық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салынбай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табыс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төледі,Жоғалған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салық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сомасы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26824 млн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(ставка 15%).Б</a:t>
            </a:r>
            <a:r>
              <a:rPr lang="kk-KZ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басқа,бейрезидент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қосарланған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салық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салуды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болдырмау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шартты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қолдануға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10 % (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</a:t>
            </a:r>
            <a:r>
              <a:rPr lang="kk-KZ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 сомасы 17929 млн теңге) ставка қолдануға құқылы№</a:t>
            </a:r>
            <a:endParaRPr lang="ru-RU" sz="1600" i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1" y="1575993"/>
            <a:ext cx="5991225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lnSpc>
                <a:spcPct val="114000"/>
              </a:lnSpc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Қолданыстағы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редакция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211033" y="1575993"/>
            <a:ext cx="5711337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lnSpc>
                <a:spcPct val="114000"/>
              </a:lnSpc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ЖСК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редакциясындағы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</a:t>
            </a: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038849" y="1676400"/>
            <a:ext cx="10353" cy="507115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392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0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93469" y="638242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9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BA5ADA1-87FA-937C-C09E-4E0E6B020460}"/>
              </a:ext>
            </a:extLst>
          </p:cNvPr>
          <p:cNvSpPr/>
          <p:nvPr/>
        </p:nvSpPr>
        <p:spPr>
          <a:xfrm>
            <a:off x="219808" y="1078581"/>
            <a:ext cx="11816861" cy="4974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ctr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жобалар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тәжірибеге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келтіру</a:t>
            </a: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6B006-6A0E-DA49-58FA-6740C0AC4B53}"/>
              </a:ext>
            </a:extLst>
          </p:cNvPr>
          <p:cNvSpPr txBox="1"/>
          <p:nvPr/>
        </p:nvSpPr>
        <p:spPr>
          <a:xfrm>
            <a:off x="0" y="1989889"/>
            <a:ext cx="5883514" cy="6104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тәуелді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мақсаттарда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жобалар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танылады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мезгілде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мынадай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талаптарға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келетін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танылады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осындай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резидент емес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тарабы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салық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агентіне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тарапына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бірдей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біртекті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көрсетеді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орындайды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;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көрсетуді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аяқтау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жұмыстарды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күні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жасасу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күні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арасындағы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уақыт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кезеңі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қатарынан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он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екі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айдан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аспайды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80975" lvl="4" algn="just">
              <a:spcAft>
                <a:spcPts val="200"/>
              </a:spcAft>
              <a:buClr>
                <a:srgbClr val="002060"/>
              </a:buClr>
              <a:tabLst>
                <a:tab pos="361950" algn="l"/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Резидент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нестің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тарапының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салық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агентімен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тарапымен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жасасқан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олардың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біреуі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міндеттемелерді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резидент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нестің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тарапының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орындамауы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осындай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резидент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нестің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тарапының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міндеттемелерді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орындауына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әсер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ететін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тәуелді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танылады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42800" y="2594459"/>
            <a:ext cx="591502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жобалармен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резидент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нестің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тұрақты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мекемесін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анықтау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ұқсас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ұғымы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қосылды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Резидент емес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тарабы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көрсететін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орындайтын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ұқсас-ұқсас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танылады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табиғаты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ұқсас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ұқсас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мазмұны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бар;</a:t>
            </a:r>
          </a:p>
          <a:p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сол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технология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асырылатын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инфрақұрылыммен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асыру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бірдей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ресурстар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жабдықтар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қызметкерлер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Инфрақұрылым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пайдаланылды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бірдей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ұқсас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1" y="1575993"/>
            <a:ext cx="5991225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lnSpc>
                <a:spcPct val="114000"/>
              </a:lnSpc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Қолданыстағы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редакция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211033" y="1575993"/>
            <a:ext cx="5711337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lnSpc>
                <a:spcPct val="114000"/>
              </a:lnSpc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ЖСК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редакциясындағы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</a:t>
            </a:r>
            <a:endParaRPr lang="ru-RU" sz="2000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038849" y="1676400"/>
            <a:ext cx="10353" cy="507115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D224A55-FD3F-4EAC-8C95-DCCF577A4313}"/>
              </a:ext>
            </a:extLst>
          </p:cNvPr>
          <p:cNvSpPr/>
          <p:nvPr/>
        </p:nvSpPr>
        <p:spPr>
          <a:xfrm>
            <a:off x="0" y="-1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Резидент емес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мекеменің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Республикасындағы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59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1612</Words>
  <Application>Microsoft Office PowerPoint</Application>
  <PresentationFormat>Широкоэкранный</PresentationFormat>
  <Paragraphs>170</Paragraphs>
  <Slides>11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Wingdings 3</vt:lpstr>
      <vt:lpstr>Сектор</vt:lpstr>
      <vt:lpstr>1_Тема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Мурзагалиева Лаззат Имангельдиевна</dc:creator>
  <cp:lastModifiedBy>Елдос Қашқынбаев Советұлы</cp:lastModifiedBy>
  <cp:revision>158</cp:revision>
  <cp:lastPrinted>2024-12-06T10:34:46Z</cp:lastPrinted>
  <dcterms:modified xsi:type="dcterms:W3CDTF">2024-12-06T15:37:29Z</dcterms:modified>
</cp:coreProperties>
</file>